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62" r:id="rId5"/>
  </p:sldIdLst>
  <p:sldSz cx="12192000" cy="6858000"/>
  <p:notesSz cx="6858000" cy="9144000"/>
  <p:embeddedFontLst>
    <p:embeddedFont>
      <p:font typeface="Arial Narrow" panose="020B0606020202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2" roundtripDataSignature="AMtx7miskQ2g+hi9q9j357CAbKLMrYzq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787"/>
    <a:srgbClr val="532A89"/>
    <a:srgbClr val="FFFE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EB9DEE-5FE6-4543-BAE7-840F04F764A7}">
  <a:tblStyle styleId="{DEEB9DEE-5FE6-4543-BAE7-840F04F764A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246" autoAdjust="0"/>
  </p:normalViewPr>
  <p:slideViewPr>
    <p:cSldViewPr snapToGrid="0">
      <p:cViewPr varScale="1">
        <p:scale>
          <a:sx n="62" d="100"/>
          <a:sy n="62" d="100"/>
        </p:scale>
        <p:origin x="1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42" Type="http://customschemas.google.com/relationships/presentationmetadata" Target="metadata"/><Relationship Id="rId7" Type="http://schemas.openxmlformats.org/officeDocument/2006/relationships/font" Target="fonts/font1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2050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905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4521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3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4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xpaglobal.org/steeri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>
            <a:off x="9375819" y="0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 rot="10800000">
            <a:off x="0" y="3986011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Text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32037" y="6036285"/>
            <a:ext cx="4943866" cy="70408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9C55F40-BC6A-8A47-B367-8520EC2036FA}"/>
              </a:ext>
            </a:extLst>
          </p:cNvPr>
          <p:cNvSpPr txBox="1"/>
          <p:nvPr/>
        </p:nvSpPr>
        <p:spPr>
          <a:xfrm>
            <a:off x="1023937" y="1351508"/>
            <a:ext cx="101441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January 24, 2024</a:t>
            </a:r>
            <a:br>
              <a:rPr lang="en-US" sz="6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6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CXPA </a:t>
            </a:r>
          </a:p>
          <a:p>
            <a:pPr algn="ctr"/>
            <a:r>
              <a:rPr lang="en-US" sz="6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Global Research Project </a:t>
            </a:r>
          </a:p>
          <a:p>
            <a:pPr algn="ctr"/>
            <a:r>
              <a:rPr lang="en-US" sz="6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Steering Committee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>
            <a:off x="9375819" y="0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 rot="10800000">
            <a:off x="0" y="3986011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Text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32037" y="6036285"/>
            <a:ext cx="4943866" cy="70408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D5D4F10-C47D-99E0-AB3A-B7EDDFC85152}"/>
              </a:ext>
            </a:extLst>
          </p:cNvPr>
          <p:cNvSpPr txBox="1"/>
          <p:nvPr/>
        </p:nvSpPr>
        <p:spPr>
          <a:xfrm>
            <a:off x="47224" y="86356"/>
            <a:ext cx="90290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Global Research: Community and Key Dates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8C576-475E-2492-4D03-AE09DA4E2D42}"/>
              </a:ext>
            </a:extLst>
          </p:cNvPr>
          <p:cNvSpPr txBox="1"/>
          <p:nvPr/>
        </p:nvSpPr>
        <p:spPr>
          <a:xfrm>
            <a:off x="282819" y="1083983"/>
            <a:ext cx="116263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Aptos Narrow" panose="020B0004020202020204" pitchFamily="34" charset="0"/>
              </a:rPr>
              <a:t>We are on track!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Nov 28		Project kickoff and Committee Orientation </a:t>
            </a:r>
            <a:r>
              <a:rPr lang="en-US" sz="3600" b="1" dirty="0">
                <a:solidFill>
                  <a:srgbClr val="00B050"/>
                </a:solidFill>
                <a:latin typeface="Arial Narrow" panose="020B0606020202030204" pitchFamily="34" charset="0"/>
                <a:sym typeface="Webdings" panose="05030102010509060703" pitchFamily="18" charset="2"/>
              </a:rPr>
              <a:t></a:t>
            </a:r>
          </a:p>
          <a:p>
            <a:pPr marL="285750" indent="-28575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Dec 12		Two-hour meeting to synthesize initial and qualitative survey results </a:t>
            </a:r>
            <a:r>
              <a:rPr lang="en-US" sz="3600" b="1" dirty="0">
                <a:solidFill>
                  <a:srgbClr val="00B050"/>
                </a:solidFill>
                <a:latin typeface="Arial Narrow" panose="020B0606020202030204" pitchFamily="34" charset="0"/>
                <a:sym typeface="Webdings" panose="05030102010509060703" pitchFamily="18" charset="2"/>
              </a:rPr>
              <a:t></a:t>
            </a:r>
            <a:r>
              <a:rPr lang="en-US" sz="1800" b="1" dirty="0">
                <a:solidFill>
                  <a:srgbClr val="00B050"/>
                </a:solidFill>
                <a:latin typeface="Arial Narrow" panose="020B0606020202030204" pitchFamily="34" charset="0"/>
                <a:sym typeface="Webdings" panose="05030102010509060703" pitchFamily="18" charset="2"/>
              </a:rPr>
              <a:t>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Jan 24		90-minute check-in meeting: </a:t>
            </a:r>
            <a:r>
              <a:rPr lang="en-US" sz="3600" b="1" dirty="0">
                <a:solidFill>
                  <a:srgbClr val="00B050"/>
                </a:solidFill>
                <a:latin typeface="Arial Narrow" panose="020B0606020202030204" pitchFamily="34" charset="0"/>
              </a:rPr>
              <a:t>TODAY</a:t>
            </a:r>
            <a:r>
              <a:rPr lang="en-US" sz="36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E17ABF-8E58-112D-90C8-D4ED1D9FA0C9}"/>
              </a:ext>
            </a:extLst>
          </p:cNvPr>
          <p:cNvSpPr txBox="1"/>
          <p:nvPr/>
        </p:nvSpPr>
        <p:spPr>
          <a:xfrm>
            <a:off x="2278250" y="3884750"/>
            <a:ext cx="878754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Reflect on progress including any external feedback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Review quantitative survey approach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latin typeface="Arial Narrow" panose="020B0606020202030204" pitchFamily="34" charset="0"/>
              </a:rPr>
              <a:t>Update on next steps</a:t>
            </a:r>
          </a:p>
        </p:txBody>
      </p:sp>
    </p:spTree>
    <p:extLst>
      <p:ext uri="{BB962C8B-B14F-4D97-AF65-F5344CB8AC3E}">
        <p14:creationId xmlns:p14="http://schemas.microsoft.com/office/powerpoint/2010/main" val="4197336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>
            <a:off x="9375819" y="0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 rot="10800000">
            <a:off x="0" y="3986011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Text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32037" y="6036285"/>
            <a:ext cx="4943866" cy="70408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D5D4F10-C47D-99E0-AB3A-B7EDDFC85152}"/>
              </a:ext>
            </a:extLst>
          </p:cNvPr>
          <p:cNvSpPr txBox="1"/>
          <p:nvPr/>
        </p:nvSpPr>
        <p:spPr>
          <a:xfrm>
            <a:off x="47224" y="86356"/>
            <a:ext cx="90290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Feedback to Date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8C576-475E-2492-4D03-AE09DA4E2D42}"/>
              </a:ext>
            </a:extLst>
          </p:cNvPr>
          <p:cNvSpPr txBox="1"/>
          <p:nvPr/>
        </p:nvSpPr>
        <p:spPr>
          <a:xfrm>
            <a:off x="211015" y="632470"/>
            <a:ext cx="111337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Arial Narrow" panose="020B0606020202030204" pitchFamily="34" charset="0"/>
              </a:rPr>
              <a:t>60,000-foot take-aways from work to date:</a:t>
            </a:r>
          </a:p>
          <a:p>
            <a:pPr marL="744538" lvl="5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We must help grow the respect and demand for CX by unifying the CX community to influence CEO understanding and respect for CX as an essential business discipline</a:t>
            </a:r>
          </a:p>
          <a:p>
            <a:pPr marL="744538" lvl="5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 Narrow" panose="020B0606020202030204" pitchFamily="34" charset="0"/>
              </a:rPr>
              <a:t>We must continue and improve the way we develop and support CX professionals to effectively lead and execute CX in line with quality independent standards.</a:t>
            </a:r>
          </a:p>
          <a:p>
            <a:pPr lvl="5"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latin typeface="Arial Narrow" panose="020B0606020202030204" pitchFamily="34" charset="0"/>
              </a:rPr>
              <a:t>Two examples of validation: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F651F9-2EE1-570B-A214-E8AFD4035CBF}"/>
              </a:ext>
            </a:extLst>
          </p:cNvPr>
          <p:cNvSpPr txBox="1"/>
          <p:nvPr/>
        </p:nvSpPr>
        <p:spPr>
          <a:xfrm>
            <a:off x="683451" y="2758012"/>
            <a:ext cx="6414036" cy="3347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600"/>
              </a:lnSpc>
            </a:pPr>
            <a:r>
              <a:rPr lang="en-US" sz="2000" dirty="0">
                <a:latin typeface="Arial Narrow" panose="020B0606020202030204" pitchFamily="34" charset="0"/>
              </a:rPr>
              <a:t>After a CX Steering Committee Meeting with a large company embarking on a CX transformation, the president of the company came up to me and said, "Before this meeting, I didn't understand why we would need a head of CX. I thought it was a part time effort someone could do in addition to their full-time responsibilities. Now I realize the importance and scope. We definitely need this!"  </a:t>
            </a:r>
          </a:p>
          <a:p>
            <a:pPr algn="ctr">
              <a:lnSpc>
                <a:spcPts val="2600"/>
              </a:lnSpc>
            </a:pPr>
            <a:r>
              <a:rPr lang="en-US" sz="2000" dirty="0">
                <a:solidFill>
                  <a:srgbClr val="562787"/>
                </a:solidFill>
                <a:effectLst/>
                <a:latin typeface="Arial Narrow" panose="020B0606020202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To which I thought.... The work the CXPA is doing right now to advance CX with executives is </a:t>
            </a:r>
            <a:r>
              <a:rPr lang="en-US" sz="2000" b="1" i="1" dirty="0">
                <a:solidFill>
                  <a:srgbClr val="562787"/>
                </a:solidFill>
                <a:effectLst/>
                <a:latin typeface="Arial Narrow" panose="020B060602020203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critical.  </a:t>
            </a:r>
          </a:p>
          <a:p>
            <a:pPr algn="ctr">
              <a:lnSpc>
                <a:spcPts val="2600"/>
              </a:lnSpc>
              <a:spcBef>
                <a:spcPts val="300"/>
              </a:spcBef>
            </a:pPr>
            <a:r>
              <a:rPr lang="en-US" sz="1800" b="1" dirty="0">
                <a:latin typeface="Arial Narrow" panose="020B0606020202030204" pitchFamily="34" charset="0"/>
              </a:rPr>
              <a:t>Steering Committee Member Lauren Feehrer, CCXP</a:t>
            </a:r>
            <a:endParaRPr lang="en-US" sz="1800" dirty="0">
              <a:effectLst/>
              <a:latin typeface="Arial Narrow" panose="020B060602020203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12F222-A4E3-B1CC-D177-5A1975104871}"/>
              </a:ext>
            </a:extLst>
          </p:cNvPr>
          <p:cNvSpPr/>
          <p:nvPr/>
        </p:nvSpPr>
        <p:spPr>
          <a:xfrm>
            <a:off x="6836229" y="5856514"/>
            <a:ext cx="5355771" cy="915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85ABD4-7B59-0C13-9648-9841E70A8F3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6145"/>
                    </a14:imgEffect>
                    <a14:imgEffect>
                      <a14:saturation sat="91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05142" y="2694573"/>
            <a:ext cx="4103408" cy="3982362"/>
          </a:xfrm>
          <a:prstGeom prst="rect">
            <a:avLst/>
          </a:prstGeom>
          <a:ln w="317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42811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>
            <a:off x="9375819" y="0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 descr="A picture containing 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73816" r="1643" b="58122"/>
          <a:stretch/>
        </p:blipFill>
        <p:spPr>
          <a:xfrm rot="10800000">
            <a:off x="0" y="3986011"/>
            <a:ext cx="2768957" cy="2871989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Text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32037" y="6036285"/>
            <a:ext cx="4943866" cy="704089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5D5D4F10-C47D-99E0-AB3A-B7EDDFC85152}"/>
              </a:ext>
            </a:extLst>
          </p:cNvPr>
          <p:cNvSpPr txBox="1"/>
          <p:nvPr/>
        </p:nvSpPr>
        <p:spPr>
          <a:xfrm>
            <a:off x="47224" y="86356"/>
            <a:ext cx="902904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532A8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Global Research: Community and Next Steps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123B4D-C8D7-1852-EA26-CD293CD28A94}"/>
              </a:ext>
            </a:extLst>
          </p:cNvPr>
          <p:cNvSpPr txBox="1"/>
          <p:nvPr/>
        </p:nvSpPr>
        <p:spPr>
          <a:xfrm>
            <a:off x="211015" y="732687"/>
            <a:ext cx="1090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Online Community for document sharing and conversations:  </a:t>
            </a:r>
            <a:r>
              <a:rPr lang="en-US" sz="1800" dirty="0">
                <a:hlinkClick r:id="rId5"/>
              </a:rPr>
              <a:t>www.cxpaglobal.org/steering</a:t>
            </a:r>
            <a:r>
              <a:rPr lang="en-US" sz="18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6FC35A-960C-9709-C938-1F0FF715A86A}"/>
              </a:ext>
            </a:extLst>
          </p:cNvPr>
          <p:cNvSpPr txBox="1"/>
          <p:nvPr/>
        </p:nvSpPr>
        <p:spPr>
          <a:xfrm>
            <a:off x="1645897" y="3138234"/>
            <a:ext cx="9977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Every member of the Steering Committee is invited to attend.  	</a:t>
            </a:r>
          </a:p>
          <a:p>
            <a:pPr marL="9144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Participation will include advance preparation and follow-up commitments based on the Research and Board decisions.</a:t>
            </a:r>
          </a:p>
          <a:p>
            <a:pPr marL="9144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Partial travel reimbursement is available ($250 - $1,250 based on the participant’s home region)  </a:t>
            </a:r>
          </a:p>
          <a:p>
            <a:pPr marL="9144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Participants can also receive a discount on the 2024 CX Leaders Advance conference. </a:t>
            </a:r>
          </a:p>
          <a:p>
            <a:pPr marL="914400" lvl="2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 Narrow" panose="020B0606020202030204" pitchFamily="34" charset="0"/>
              </a:rPr>
              <a:t>CXPA can provide an invitation letter to assist in organizational and governmental approvals.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Arial Narrow" panose="020B0606020202030204" pitchFamily="34" charset="0"/>
            </a:endParaRPr>
          </a:p>
          <a:p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18C576-475E-2492-4D03-AE09DA4E2D42}"/>
              </a:ext>
            </a:extLst>
          </p:cNvPr>
          <p:cNvSpPr txBox="1"/>
          <p:nvPr/>
        </p:nvSpPr>
        <p:spPr>
          <a:xfrm>
            <a:off x="211015" y="1190411"/>
            <a:ext cx="1162636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 Narrow" panose="020B0606020202030204" pitchFamily="34" charset="0"/>
              </a:rPr>
              <a:t>Today		Draft distributed by email – Please give feedback in community or return email this week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 Narrow" panose="020B0606020202030204" pitchFamily="34" charset="0"/>
              </a:rPr>
              <a:t>Mar 12	Two-hour meeting to receive Quantitative Survey results and consultant insights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 Narrow" panose="020B0606020202030204" pitchFamily="34" charset="0"/>
              </a:rPr>
              <a:t>April 10	Consultant recommendations to the Board of Directors based on the above</a:t>
            </a:r>
          </a:p>
          <a:p>
            <a:pPr lvl="1"/>
            <a:r>
              <a:rPr lang="en-US" sz="2000" b="1" dirty="0">
                <a:latin typeface="Arial Narrow" panose="020B0606020202030204" pitchFamily="34" charset="0"/>
              </a:rPr>
              <a:t>		</a:t>
            </a:r>
            <a:r>
              <a:rPr lang="en-US" sz="2000" dirty="0">
                <a:latin typeface="Arial Narrow" panose="020B0606020202030204" pitchFamily="34" charset="0"/>
              </a:rPr>
              <a:t>(</a:t>
            </a:r>
            <a:r>
              <a:rPr lang="en-US" sz="2000" i="1" dirty="0">
                <a:latin typeface="Arial Narrow" panose="020B0606020202030204" pitchFamily="34" charset="0"/>
              </a:rPr>
              <a:t>Steering Committee represented by Barbie Fink, CCXP, Jaya and Bryan)</a:t>
            </a:r>
            <a:endParaRPr lang="en-US" sz="2000" dirty="0">
              <a:latin typeface="Arial Narrow" panose="020B060602020203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 Narrow" panose="020B0606020202030204" pitchFamily="34" charset="0"/>
              </a:rPr>
              <a:t>April 30	Global Leadership Retreat, Denver Colorado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654759-F4C6-C5FE-8F97-9181128F8CE7}"/>
              </a:ext>
            </a:extLst>
          </p:cNvPr>
          <p:cNvSpPr txBox="1"/>
          <p:nvPr/>
        </p:nvSpPr>
        <p:spPr>
          <a:xfrm>
            <a:off x="2155371" y="5434222"/>
            <a:ext cx="895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562787"/>
                </a:solidFill>
              </a:rPr>
              <a:t>Thank you for your excellent work and guidance!  </a:t>
            </a:r>
          </a:p>
          <a:p>
            <a:pPr algn="ctr"/>
            <a:r>
              <a:rPr lang="en-US" sz="1800" dirty="0">
                <a:solidFill>
                  <a:srgbClr val="562787"/>
                </a:solidFill>
              </a:rPr>
              <a:t>We hope to see you in Denver!</a:t>
            </a:r>
          </a:p>
        </p:txBody>
      </p:sp>
    </p:spTree>
    <p:extLst>
      <p:ext uri="{BB962C8B-B14F-4D97-AF65-F5344CB8AC3E}">
        <p14:creationId xmlns:p14="http://schemas.microsoft.com/office/powerpoint/2010/main" val="110565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430</Words>
  <Application>Microsoft Office PowerPoint</Application>
  <PresentationFormat>Widescreen</PresentationFormat>
  <Paragraphs>37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Narrow</vt:lpstr>
      <vt:lpstr>Arial</vt:lpstr>
      <vt:lpstr>Calibri</vt:lpstr>
      <vt:lpstr>Aptos Narrow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Melia</dc:creator>
  <cp:lastModifiedBy>Greg Melia</cp:lastModifiedBy>
  <cp:revision>81</cp:revision>
  <dcterms:created xsi:type="dcterms:W3CDTF">2023-01-05T18:29:59Z</dcterms:created>
  <dcterms:modified xsi:type="dcterms:W3CDTF">2024-01-24T23:30:18Z</dcterms:modified>
</cp:coreProperties>
</file>